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leo" panose="00000500000000000000" pitchFamily="2" charset="0"/>
      <p:regular r:id="rId11"/>
      <p:bold r:id="rId12"/>
    </p:embeddedFont>
    <p:embeddedFont>
      <p:font typeface="Aleo Bold" panose="00000800000000000000" charset="0"/>
      <p:regular r:id="rId13"/>
    </p:embeddedFont>
    <p:embeddedFont>
      <p:font typeface="Gotham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25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/>
          <p:nvPr/>
        </p:nvSpPr>
        <p:spPr>
          <a:xfrm>
            <a:off x="4022273" y="2672870"/>
            <a:ext cx="10243453" cy="2893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93"/>
              </a:lnSpc>
              <a:spcBef>
                <a:spcPct val="0"/>
              </a:spcBef>
            </a:pPr>
            <a:r>
              <a:rPr lang="en-US" sz="8209" b="1" u="none" strike="noStrike">
                <a:solidFill>
                  <a:srgbClr val="2D5685"/>
                </a:solidFill>
                <a:latin typeface="Aleo Bold"/>
                <a:ea typeface="Aleo Bold"/>
                <a:cs typeface="Aleo Bold"/>
                <a:sym typeface="Aleo Bold"/>
              </a:rPr>
              <a:t>Sailability in Queensland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40981" y="1028700"/>
            <a:ext cx="2880000" cy="27000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 w="66675" cap="sq">
              <a:solidFill>
                <a:srgbClr val="2D5685"/>
              </a:solidFill>
              <a:prstDash val="solid"/>
              <a:miter/>
            </a:ln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05840" y="5912160"/>
            <a:ext cx="15276320" cy="78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47"/>
              </a:lnSpc>
            </a:pPr>
            <a:r>
              <a:rPr lang="en-US" sz="4533" b="1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Sailing for people with disability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722165" y="7133446"/>
            <a:ext cx="2124854" cy="212485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66675" cap="sq">
              <a:solidFill>
                <a:srgbClr val="2D5685"/>
              </a:solidFill>
              <a:prstDash val="solid"/>
              <a:miter/>
            </a:ln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788610" y="-272678"/>
            <a:ext cx="4727609" cy="472760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ln w="66675" cap="sq">
              <a:solidFill>
                <a:srgbClr val="2D5685"/>
              </a:solidFill>
              <a:prstDash val="solid"/>
              <a:miter/>
            </a:ln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328774" y="7133446"/>
            <a:ext cx="4727609" cy="4727609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 w="66675" cap="sq">
              <a:solidFill>
                <a:srgbClr val="2D5685"/>
              </a:solidFill>
              <a:prstDash val="solid"/>
              <a:miter/>
            </a:ln>
          </p:spPr>
          <p:txBody>
            <a:bodyPr/>
            <a:lstStyle/>
            <a:p>
              <a:endParaRPr lang="en-AU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2022186" y="5020534"/>
            <a:ext cx="6380033" cy="638003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 w="66675" cap="sq">
              <a:solidFill>
                <a:srgbClr val="2D5685"/>
              </a:solidFill>
              <a:prstDash val="solid"/>
              <a:miter/>
            </a:ln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43000" y="1028700"/>
            <a:ext cx="16116300" cy="2476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795"/>
              </a:lnSpc>
            </a:pPr>
            <a:r>
              <a:rPr lang="en-US" sz="8163" b="1" dirty="0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Sailability</a:t>
            </a:r>
          </a:p>
          <a:p>
            <a:pPr marL="0" lvl="0" indent="0" algn="ctr">
              <a:lnSpc>
                <a:spcPts val="9795"/>
              </a:lnSpc>
            </a:pPr>
            <a:r>
              <a:rPr lang="en-US" sz="8163" b="1" dirty="0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Across the Globe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402219" y="4000500"/>
            <a:ext cx="7867028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930" lvl="1" indent="-291465" algn="l">
              <a:spcBef>
                <a:spcPts val="24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ea typeface="Aleo Bold"/>
                <a:cs typeface="Aleo Bold"/>
                <a:sym typeface="Aleo Bold"/>
              </a:rPr>
              <a:t>Organisations formed in the late 1970s in the UK to provide sailing for people with disability</a:t>
            </a:r>
          </a:p>
          <a:p>
            <a:pPr marL="582930" lvl="1" indent="-291465" algn="l">
              <a:spcBef>
                <a:spcPts val="24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ea typeface="Aleo Bold"/>
                <a:cs typeface="Aleo Bold"/>
                <a:sym typeface="Aleo Bold"/>
              </a:rPr>
              <a:t>Now active in some 23 countries</a:t>
            </a:r>
          </a:p>
          <a:p>
            <a:pPr marL="582930" lvl="1" indent="-291465" algn="l">
              <a:spcBef>
                <a:spcPts val="24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ea typeface="Aleo Bold"/>
                <a:cs typeface="Aleo Bold"/>
                <a:sym typeface="Aleo Bold"/>
              </a:rPr>
              <a:t>Over 350 clubs globally</a:t>
            </a:r>
          </a:p>
          <a:p>
            <a:pPr marL="582930" lvl="1" indent="-291465" algn="l">
              <a:spcBef>
                <a:spcPts val="24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ea typeface="Aleo Bold"/>
                <a:cs typeface="Aleo Bold"/>
                <a:sym typeface="Aleo Bold"/>
              </a:rPr>
              <a:t>70 clubs in Australia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Freeform 3"/>
          <p:cNvSpPr/>
          <p:nvPr/>
        </p:nvSpPr>
        <p:spPr>
          <a:xfrm>
            <a:off x="5793108" y="211378"/>
            <a:ext cx="6700909" cy="9864244"/>
          </a:xfrm>
          <a:custGeom>
            <a:avLst/>
            <a:gdLst/>
            <a:ahLst/>
            <a:cxnLst/>
            <a:rect l="l" t="t" r="r" b="b"/>
            <a:pathLst>
              <a:path w="6700909" h="9864244">
                <a:moveTo>
                  <a:pt x="0" y="0"/>
                </a:moveTo>
                <a:lnTo>
                  <a:pt x="6700909" y="0"/>
                </a:lnTo>
                <a:lnTo>
                  <a:pt x="6700909" y="9864244"/>
                </a:lnTo>
                <a:lnTo>
                  <a:pt x="0" y="98642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285" b="-1732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TextBox 4"/>
          <p:cNvSpPr txBox="1"/>
          <p:nvPr/>
        </p:nvSpPr>
        <p:spPr>
          <a:xfrm>
            <a:off x="1028700" y="1162063"/>
            <a:ext cx="4651469" cy="197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34"/>
              </a:lnSpc>
            </a:pPr>
            <a:r>
              <a:rPr lang="en-US" sz="5667" b="1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Sailability in Queensland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874579" y="1219213"/>
            <a:ext cx="5041466" cy="85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1804" lvl="1" indent="-260902" algn="l">
              <a:lnSpc>
                <a:spcPts val="3383"/>
              </a:lnSpc>
              <a:buFont typeface="Arial"/>
              <a:buChar char="•"/>
            </a:pPr>
            <a:r>
              <a:rPr lang="en-US" sz="28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Sailability Queensland supports 13 affiliated clubs.</a:t>
            </a:r>
          </a:p>
          <a:p>
            <a:pPr algn="l">
              <a:lnSpc>
                <a:spcPts val="1143"/>
              </a:lnSpc>
            </a:pPr>
            <a:endParaRPr lang="en-US" sz="2800" dirty="0">
              <a:solidFill>
                <a:srgbClr val="1A5A7B"/>
              </a:solidFill>
              <a:latin typeface="Aleo"/>
              <a:ea typeface="Aleo"/>
              <a:cs typeface="Aleo"/>
              <a:sym typeface="Aleo"/>
            </a:endParaRPr>
          </a:p>
          <a:p>
            <a:pPr marL="521804" lvl="1" indent="-260902" algn="l">
              <a:lnSpc>
                <a:spcPts val="3383"/>
              </a:lnSpc>
              <a:buFont typeface="Arial"/>
              <a:buChar char="•"/>
            </a:pPr>
            <a:r>
              <a:rPr lang="en-US" sz="28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Each week, 580 sailor-clients take to the water</a:t>
            </a:r>
          </a:p>
          <a:p>
            <a:pPr marL="176373" lvl="1" indent="-88186" algn="l">
              <a:lnSpc>
                <a:spcPts val="1143"/>
              </a:lnSpc>
              <a:buFont typeface="Arial"/>
              <a:buChar char="•"/>
            </a:pPr>
            <a:endParaRPr lang="en-US" sz="2800" dirty="0">
              <a:solidFill>
                <a:srgbClr val="1A5A7B"/>
              </a:solidFill>
              <a:latin typeface="Aleo"/>
              <a:ea typeface="Aleo"/>
              <a:cs typeface="Aleo"/>
              <a:sym typeface="Aleo"/>
            </a:endParaRPr>
          </a:p>
          <a:p>
            <a:pPr marL="521804" lvl="1" indent="-260902">
              <a:lnSpc>
                <a:spcPts val="3383"/>
              </a:lnSpc>
              <a:buFont typeface="Arial"/>
              <a:buChar char="•"/>
            </a:pPr>
            <a:r>
              <a:rPr lang="en-US" sz="28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Over 500 dedicated </a:t>
            </a:r>
            <a:r>
              <a:rPr lang="en-US" sz="2800" dirty="0">
                <a:solidFill>
                  <a:srgbClr val="1A5A7B"/>
                </a:solidFill>
                <a:latin typeface="Aleo"/>
                <a:sym typeface="Aleo"/>
              </a:rPr>
              <a:t>volunteers</a:t>
            </a:r>
          </a:p>
          <a:p>
            <a:pPr marL="521804" marR="0" lvl="1" indent="-260902" fontAlgn="auto">
              <a:lnSpc>
                <a:spcPts val="3383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800" dirty="0">
                <a:solidFill>
                  <a:srgbClr val="1A5A7B"/>
                </a:solidFill>
                <a:latin typeface="Aleo"/>
                <a:sym typeface="Aleo"/>
              </a:rPr>
              <a:t>A fleet of 89 Access '303' dinghies, 3 yachts, 4 SV 14 dinghies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A5A7B"/>
                </a:solidFill>
                <a:effectLst/>
                <a:uLnTx/>
                <a:uFillTx/>
                <a:latin typeface="Aleo"/>
                <a:ea typeface="Aleo"/>
                <a:cs typeface="Aleo"/>
                <a:sym typeface="Aleo"/>
              </a:rPr>
              <a:t>, 5 pontoon boats, 4 Hobie Cats, and</a:t>
            </a:r>
          </a:p>
          <a:p>
            <a:pPr marL="0" marR="0" lvl="0" indent="0" algn="l" defTabSz="914400" rtl="0" eaLnBrk="1" fontAlgn="auto" latinLnBrk="0" hangingPunct="1">
              <a:lnSpc>
                <a:spcPts val="114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A5A7B"/>
              </a:solidFill>
              <a:effectLst/>
              <a:uLnTx/>
              <a:uFillTx/>
              <a:latin typeface="Aleo"/>
              <a:ea typeface="Aleo"/>
              <a:cs typeface="Aleo"/>
              <a:sym typeface="Aleo"/>
            </a:endParaRPr>
          </a:p>
          <a:p>
            <a:pPr marL="521804" marR="0" lvl="1" indent="-260902" algn="l" defTabSz="914400" rtl="0" eaLnBrk="1" fontAlgn="auto" latinLnBrk="0" hangingPunct="1">
              <a:lnSpc>
                <a:spcPts val="3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A5A7B"/>
                </a:solidFill>
                <a:effectLst/>
                <a:uLnTx/>
                <a:uFillTx/>
                <a:latin typeface="Aleo"/>
                <a:ea typeface="Aleo"/>
                <a:cs typeface="Aleo"/>
                <a:sym typeface="Aleo"/>
              </a:rPr>
              <a:t>Ensuring every sailor has the right vessel for their needs, and</a:t>
            </a:r>
          </a:p>
          <a:p>
            <a:pPr marL="0" marR="0" lvl="0" indent="0" algn="l" defTabSz="914400" rtl="0" eaLnBrk="1" fontAlgn="auto" latinLnBrk="0" hangingPunct="1">
              <a:lnSpc>
                <a:spcPts val="114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A5A7B"/>
              </a:solidFill>
              <a:effectLst/>
              <a:uLnTx/>
              <a:uFillTx/>
              <a:latin typeface="Aleo"/>
              <a:ea typeface="Aleo"/>
              <a:cs typeface="Aleo"/>
              <a:sym typeface="Aleo"/>
            </a:endParaRPr>
          </a:p>
          <a:p>
            <a:pPr marL="521804" marR="0" lvl="1" indent="-260902" algn="l" defTabSz="914400" rtl="0" eaLnBrk="1" fontAlgn="auto" latinLnBrk="0" hangingPunct="1">
              <a:lnSpc>
                <a:spcPts val="3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A5A7B"/>
                </a:solidFill>
                <a:effectLst/>
                <a:uLnTx/>
                <a:uFillTx/>
                <a:latin typeface="Aleo"/>
                <a:ea typeface="Aleo"/>
                <a:cs typeface="Aleo"/>
                <a:sym typeface="Aleo"/>
              </a:rPr>
              <a:t>A range of support boats to enhance safety on the water</a:t>
            </a:r>
          </a:p>
          <a:p>
            <a:pPr marL="521804" lvl="1" indent="-260902" algn="l">
              <a:lnSpc>
                <a:spcPts val="3383"/>
              </a:lnSpc>
              <a:buFont typeface="Arial"/>
              <a:buChar char="•"/>
            </a:pPr>
            <a:endParaRPr lang="en-US" sz="2416" dirty="0">
              <a:solidFill>
                <a:srgbClr val="1A5A7B"/>
              </a:solidFill>
              <a:latin typeface="Aleo"/>
              <a:ea typeface="Aleo"/>
              <a:cs typeface="Aleo"/>
              <a:sym typeface="Aleo"/>
            </a:endParaRPr>
          </a:p>
          <a:p>
            <a:pPr algn="l">
              <a:lnSpc>
                <a:spcPts val="3383"/>
              </a:lnSpc>
            </a:pPr>
            <a:endParaRPr lang="en-US" sz="2416" dirty="0">
              <a:solidFill>
                <a:srgbClr val="1A5A7B"/>
              </a:solidFill>
              <a:latin typeface="Aleo"/>
              <a:ea typeface="Aleo"/>
              <a:cs typeface="Aleo"/>
              <a:sym typeface="Ale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/>
          <p:nvPr/>
        </p:nvSpPr>
        <p:spPr>
          <a:xfrm>
            <a:off x="1028700" y="4207785"/>
            <a:ext cx="6372380" cy="3262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245" lvl="1" indent="-323622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Help others and your community</a:t>
            </a:r>
          </a:p>
          <a:p>
            <a:pPr marL="647245" lvl="1" indent="-323622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Learn and share skills across a range of activities</a:t>
            </a:r>
          </a:p>
          <a:p>
            <a:pPr marL="647245" lvl="1" indent="-323622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Be welcomed into a caring, respecting environment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069769" y="1028700"/>
            <a:ext cx="14148462" cy="1780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21"/>
              </a:lnSpc>
            </a:pPr>
            <a:r>
              <a:rPr lang="en-US" sz="5851" b="1" dirty="0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Volunteering with your local Sailability club lets you 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52488" y="4207785"/>
            <a:ext cx="6372380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Know you are valuable</a:t>
            </a:r>
          </a:p>
          <a:p>
            <a:pPr marL="647700" lvl="1" indent="-32385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Join a friendly, inclusive team and make connections</a:t>
            </a:r>
          </a:p>
          <a:p>
            <a:pPr marL="647700" lvl="1" indent="-32385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Make a real difference every time you come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/>
          <p:nvPr/>
        </p:nvSpPr>
        <p:spPr>
          <a:xfrm>
            <a:off x="1028700" y="3793835"/>
            <a:ext cx="7141753" cy="5201424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0" lvl="0" indent="0" algn="just">
              <a:spcBef>
                <a:spcPts val="1200"/>
              </a:spcBef>
            </a:pPr>
            <a:r>
              <a:rPr lang="en-US" sz="3200" b="1" dirty="0">
                <a:solidFill>
                  <a:srgbClr val="1A5A7B"/>
                </a:solidFill>
                <a:latin typeface="Aleo" panose="00000500000000000000" pitchFamily="2" charset="0"/>
                <a:ea typeface="Aleo Bold"/>
                <a:cs typeface="Aleo Bold"/>
                <a:sym typeface="Aleo Bold"/>
              </a:rPr>
              <a:t>Promotes Personal Growth:</a:t>
            </a:r>
          </a:p>
          <a:p>
            <a:pPr marL="457200" lvl="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ea typeface="Aleo"/>
                <a:cs typeface="Aleo"/>
                <a:sym typeface="Aleo"/>
              </a:rPr>
              <a:t>Unlocks sensory gateways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sym typeface="Aleo"/>
              </a:rPr>
              <a:t>Increased control over illness and functioning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sym typeface="Aleo"/>
              </a:rPr>
              <a:t>Non-clinical environment reduces stigma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sym typeface="Aleo"/>
              </a:rPr>
              <a:t>Empowerment through real-life challenges</a:t>
            </a:r>
          </a:p>
          <a:p>
            <a:pPr marL="457200" lvl="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 panose="00000500000000000000" pitchFamily="2" charset="0"/>
                <a:sym typeface="Aleo"/>
              </a:rPr>
              <a:t>Leaving disability on shore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982530" y="1401304"/>
            <a:ext cx="12322941" cy="1086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887"/>
              </a:lnSpc>
            </a:pPr>
            <a:r>
              <a:rPr lang="en-US" sz="6347" b="1" dirty="0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Our Sailors/Clients benefit ...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50557" y="3793835"/>
            <a:ext cx="8189770" cy="4216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spcBef>
                <a:spcPts val="1200"/>
              </a:spcBef>
            </a:pPr>
            <a:r>
              <a:rPr lang="en-US" sz="3200" b="1" dirty="0">
                <a:solidFill>
                  <a:srgbClr val="1A5A7B"/>
                </a:solidFill>
                <a:latin typeface="Aleo Bold"/>
                <a:ea typeface="Aleo Bold"/>
                <a:cs typeface="Aleo Bold"/>
                <a:sym typeface="Aleo Bold"/>
              </a:rPr>
              <a:t>Research &amp; Evidence:</a:t>
            </a:r>
          </a:p>
          <a:p>
            <a:pPr marL="0" lvl="0" indent="0">
              <a:spcBef>
                <a:spcPts val="1200"/>
              </a:spcBef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• Studies show measurable benefits from adaptive sailing</a:t>
            </a:r>
          </a:p>
          <a:p>
            <a:pPr marL="0" lvl="0" indent="0">
              <a:spcBef>
                <a:spcPts val="1200"/>
              </a:spcBef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• Improved physical and mental wellbeing</a:t>
            </a:r>
          </a:p>
          <a:p>
            <a:pPr marL="0" lvl="0" indent="0">
              <a:spcBef>
                <a:spcPts val="1200"/>
              </a:spcBef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• Greater confidence and independence</a:t>
            </a:r>
          </a:p>
          <a:p>
            <a:pPr marL="0" lvl="0" indent="0">
              <a:spcBef>
                <a:spcPts val="1200"/>
              </a:spcBef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• A sense of achievement and belonging</a:t>
            </a:r>
          </a:p>
          <a:p>
            <a:pPr marL="0" lvl="0" indent="0">
              <a:spcBef>
                <a:spcPts val="1200"/>
              </a:spcBef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• Sailing truly is for everyone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/>
          <p:nvPr/>
        </p:nvSpPr>
        <p:spPr>
          <a:xfrm>
            <a:off x="1028700" y="2400300"/>
            <a:ext cx="834390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ts val="1200"/>
              </a:spcBef>
            </a:pPr>
            <a:r>
              <a:rPr lang="en-US" sz="3200" b="1" dirty="0">
                <a:solidFill>
                  <a:srgbClr val="1A5A7B"/>
                </a:solidFill>
                <a:latin typeface="Aleo Bold"/>
                <a:ea typeface="Aleo Bold"/>
                <a:cs typeface="Aleo Bold"/>
                <a:sym typeface="Aleo Bold"/>
              </a:rPr>
              <a:t>Sailability connects with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Disability community and special schools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Government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Australian Sailing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Service clubs &amp; local businesses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019175"/>
            <a:ext cx="14948264" cy="1069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54"/>
              </a:lnSpc>
            </a:pPr>
            <a:r>
              <a:rPr lang="en-US" sz="6962" b="1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Community Partners &amp; Donations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72950" y="7791708"/>
            <a:ext cx="5524500" cy="1785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1200"/>
              </a:spcBef>
            </a:pPr>
            <a:r>
              <a:rPr lang="en-US" sz="3200" b="1" dirty="0">
                <a:solidFill>
                  <a:srgbClr val="1A5A7B"/>
                </a:solidFill>
                <a:latin typeface="Aleo Bold"/>
                <a:ea typeface="Aleo Bold"/>
                <a:cs typeface="Aleo Bold"/>
                <a:sym typeface="Aleo Bold"/>
              </a:rPr>
              <a:t>Your donation</a:t>
            </a:r>
          </a:p>
          <a:p>
            <a:pPr marL="536261" lvl="1" indent="-26813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Puts smiles on faces, and</a:t>
            </a:r>
          </a:p>
          <a:p>
            <a:pPr marL="536261" lvl="1" indent="-26813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Covers vital expenses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67350" y="5790039"/>
            <a:ext cx="6705600" cy="2277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ts val="1200"/>
              </a:spcBef>
            </a:pPr>
            <a:r>
              <a:rPr lang="en-US" sz="3200" b="1" dirty="0">
                <a:solidFill>
                  <a:srgbClr val="1A5A7B"/>
                </a:solidFill>
                <a:latin typeface="Aleo Bold"/>
                <a:ea typeface="Aleo Bold"/>
                <a:cs typeface="Aleo Bold"/>
                <a:sym typeface="Aleo Bold"/>
              </a:rPr>
              <a:t>Supporters &amp; donors help us</a:t>
            </a:r>
          </a:p>
          <a:p>
            <a:pPr marL="536260" lvl="1" indent="-26813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Reach more sailor-clients, and</a:t>
            </a:r>
          </a:p>
          <a:p>
            <a:pPr marL="536260" lvl="1" indent="-26813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Grow our Sailability community across Queensland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/>
          <p:nvPr/>
        </p:nvSpPr>
        <p:spPr>
          <a:xfrm>
            <a:off x="1028700" y="1019175"/>
            <a:ext cx="14948264" cy="2128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54"/>
              </a:lnSpc>
            </a:pPr>
            <a:r>
              <a:rPr lang="en-US" sz="6962" b="1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Sailability in Queensland and Australian Sailing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388093" y="4367328"/>
            <a:ext cx="12229477" cy="4893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spcBef>
                <a:spcPts val="1200"/>
              </a:spcBef>
            </a:pPr>
            <a:r>
              <a:rPr lang="en-US" sz="3200" b="1" dirty="0">
                <a:solidFill>
                  <a:srgbClr val="1A5A7B"/>
                </a:solidFill>
                <a:latin typeface="Aleo Bold"/>
                <a:ea typeface="Aleo Bold"/>
                <a:cs typeface="Aleo Bold"/>
                <a:sym typeface="Aleo Bold"/>
              </a:rPr>
              <a:t>Sailability Queensland complements Australian Sailing</a:t>
            </a:r>
          </a:p>
          <a:p>
            <a:pPr marL="536261" lvl="1" indent="-26813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SQ Acts as the specialized state-level coordinator that enables the national body's inclusivity goals to be </a:t>
            </a:r>
            <a:r>
              <a:rPr lang="en-US" sz="3200" dirty="0" err="1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realised</a:t>
            </a: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 on the water in Queensland</a:t>
            </a:r>
          </a:p>
          <a:p>
            <a:pPr marL="536261" lvl="1" indent="-26813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Australian Sailing sets the national framework and represents the sport broadly</a:t>
            </a:r>
          </a:p>
          <a:p>
            <a:pPr marL="536261" lvl="1" indent="-268130" algn="l">
              <a:spcBef>
                <a:spcPts val="1200"/>
              </a:spcBef>
              <a:buFont typeface="Arial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In concert with the framework, SQ coordinates insurances, risk management (based on AS plans), and volunteer support networks required for disability sailing.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/>
          <p:nvPr/>
        </p:nvSpPr>
        <p:spPr>
          <a:xfrm>
            <a:off x="3567355" y="4386377"/>
            <a:ext cx="10727072" cy="4740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917" lvl="1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Join a friendly, welcoming and caring team</a:t>
            </a:r>
          </a:p>
          <a:p>
            <a:pPr marL="724917" lvl="1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Come when you are able – every visit makes a difference</a:t>
            </a:r>
          </a:p>
          <a:p>
            <a:pPr marL="724917" lvl="1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Know you are helping to make sailing accessible for people with disability</a:t>
            </a:r>
          </a:p>
          <a:p>
            <a:pPr marL="724917" lvl="1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No experience necessary - learn and share skills</a:t>
            </a:r>
          </a:p>
          <a:p>
            <a:pPr marL="724917" lvl="1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1A5A7B"/>
                </a:solidFill>
                <a:latin typeface="Aleo"/>
                <a:ea typeface="Aleo"/>
                <a:cs typeface="Aleo"/>
                <a:sym typeface="Aleo"/>
              </a:rPr>
              <a:t>Your volunteering will become part of something special</a:t>
            </a:r>
          </a:p>
          <a:p>
            <a:pPr algn="l">
              <a:lnSpc>
                <a:spcPts val="1091"/>
              </a:lnSpc>
            </a:pPr>
            <a:endParaRPr lang="en-US" sz="3200" dirty="0">
              <a:solidFill>
                <a:srgbClr val="1A5A7B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538047" y="847725"/>
            <a:ext cx="11211906" cy="30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222"/>
              </a:lnSpc>
            </a:pPr>
            <a:r>
              <a:rPr lang="en-US" sz="8730" b="1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Volunteer</a:t>
            </a:r>
          </a:p>
          <a:p>
            <a:pPr marL="0" lvl="0" indent="0" algn="l">
              <a:lnSpc>
                <a:spcPts val="12222"/>
              </a:lnSpc>
            </a:pPr>
            <a:r>
              <a:rPr lang="en-US" sz="8730" b="1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an invitation to you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Freeform 3"/>
          <p:cNvSpPr/>
          <p:nvPr/>
        </p:nvSpPr>
        <p:spPr>
          <a:xfrm>
            <a:off x="7456239" y="367897"/>
            <a:ext cx="3270641" cy="2367127"/>
          </a:xfrm>
          <a:custGeom>
            <a:avLst/>
            <a:gdLst/>
            <a:ahLst/>
            <a:cxnLst/>
            <a:rect l="l" t="t" r="r" b="b"/>
            <a:pathLst>
              <a:path w="3270641" h="2367127">
                <a:moveTo>
                  <a:pt x="0" y="0"/>
                </a:moveTo>
                <a:lnTo>
                  <a:pt x="3270642" y="0"/>
                </a:lnTo>
                <a:lnTo>
                  <a:pt x="3270642" y="2367126"/>
                </a:lnTo>
                <a:lnTo>
                  <a:pt x="0" y="23671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TextBox 4"/>
          <p:cNvSpPr txBox="1"/>
          <p:nvPr/>
        </p:nvSpPr>
        <p:spPr>
          <a:xfrm>
            <a:off x="1028700" y="3170974"/>
            <a:ext cx="15685826" cy="1374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12"/>
              </a:lnSpc>
            </a:pPr>
            <a:r>
              <a:rPr lang="en-US" sz="8009" b="1">
                <a:solidFill>
                  <a:srgbClr val="2D5685"/>
                </a:solidFill>
                <a:latin typeface="Gotham Bold"/>
                <a:ea typeface="Gotham Bold"/>
                <a:cs typeface="Gotham Bold"/>
                <a:sym typeface="Gotham Bold"/>
              </a:rPr>
              <a:t>Get on Board today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574318" y="5040925"/>
            <a:ext cx="13139363" cy="2525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6"/>
              </a:lnSpc>
            </a:pPr>
            <a:r>
              <a:rPr lang="en-US" sz="4804">
                <a:solidFill>
                  <a:srgbClr val="2D5685"/>
                </a:solidFill>
                <a:latin typeface="Aleo"/>
                <a:ea typeface="Aleo"/>
                <a:cs typeface="Aleo"/>
                <a:sym typeface="Aleo"/>
              </a:rPr>
              <a:t>So, whether you support Sailability in kind, monetarily or as a volunteer, your contribution will make a difference!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429</Words>
  <Application>Microsoft Office PowerPoint</Application>
  <PresentationFormat>Custom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Aleo Bold</vt:lpstr>
      <vt:lpstr>Arial</vt:lpstr>
      <vt:lpstr>Aleo</vt:lpstr>
      <vt:lpstr>Gotham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Sailability in Queensland - An overview</dc:title>
  <dc:creator>Donna</dc:creator>
  <cp:lastModifiedBy>Donna Wenham</cp:lastModifiedBy>
  <cp:revision>2</cp:revision>
  <dcterms:created xsi:type="dcterms:W3CDTF">2006-08-16T00:00:00Z</dcterms:created>
  <dcterms:modified xsi:type="dcterms:W3CDTF">2026-07-29T05:57:21Z</dcterms:modified>
  <dc:identifier>DAHQkYzEzSI</dc:identifier>
</cp:coreProperties>
</file>